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9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98254-2350-4E37-A22C-EB6EF523C94A}" type="datetimeFigureOut">
              <a:rPr lang="fr-FR" smtClean="0"/>
              <a:t>11/09/2011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F3D6-20F1-496C-B557-ED8480872A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98254-2350-4E37-A22C-EB6EF523C94A}" type="datetimeFigureOut">
              <a:rPr lang="fr-FR" smtClean="0"/>
              <a:t>11/09/2011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F3D6-20F1-496C-B557-ED8480872A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98254-2350-4E37-A22C-EB6EF523C94A}" type="datetimeFigureOut">
              <a:rPr lang="fr-FR" smtClean="0"/>
              <a:t>11/09/2011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F3D6-20F1-496C-B557-ED8480872A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98254-2350-4E37-A22C-EB6EF523C94A}" type="datetimeFigureOut">
              <a:rPr lang="fr-FR" smtClean="0"/>
              <a:t>11/09/2011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F3D6-20F1-496C-B557-ED8480872A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98254-2350-4E37-A22C-EB6EF523C94A}" type="datetimeFigureOut">
              <a:rPr lang="fr-FR" smtClean="0"/>
              <a:t>11/09/2011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F3D6-20F1-496C-B557-ED8480872A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98254-2350-4E37-A22C-EB6EF523C94A}" type="datetimeFigureOut">
              <a:rPr lang="fr-FR" smtClean="0"/>
              <a:t>11/09/2011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F3D6-20F1-496C-B557-ED8480872A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98254-2350-4E37-A22C-EB6EF523C94A}" type="datetimeFigureOut">
              <a:rPr lang="fr-FR" smtClean="0"/>
              <a:t>11/09/2011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F3D6-20F1-496C-B557-ED8480872A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98254-2350-4E37-A22C-EB6EF523C94A}" type="datetimeFigureOut">
              <a:rPr lang="fr-FR" smtClean="0"/>
              <a:t>11/09/2011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F3D6-20F1-496C-B557-ED8480872A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98254-2350-4E37-A22C-EB6EF523C94A}" type="datetimeFigureOut">
              <a:rPr lang="fr-FR" smtClean="0"/>
              <a:t>11/09/2011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F3D6-20F1-496C-B557-ED8480872A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98254-2350-4E37-A22C-EB6EF523C94A}" type="datetimeFigureOut">
              <a:rPr lang="fr-FR" smtClean="0"/>
              <a:t>11/09/2011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F3D6-20F1-496C-B557-ED8480872A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98254-2350-4E37-A22C-EB6EF523C94A}" type="datetimeFigureOut">
              <a:rPr lang="fr-FR" smtClean="0"/>
              <a:t>11/09/2011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F3D6-20F1-496C-B557-ED8480872A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98254-2350-4E37-A22C-EB6EF523C94A}" type="datetimeFigureOut">
              <a:rPr lang="fr-FR" smtClean="0"/>
              <a:t>11/09/2011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8F3D6-20F1-496C-B557-ED8480872A02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846640" cy="2738735"/>
          </a:xfrm>
        </p:spPr>
        <p:txBody>
          <a:bodyPr>
            <a:normAutofit/>
          </a:bodyPr>
          <a:lstStyle/>
          <a:p>
            <a:r>
              <a:rPr lang="fr-FR" b="1" dirty="0" smtClean="0"/>
              <a:t>Point méthode : décrire un graphique</a:t>
            </a:r>
            <a:endParaRPr lang="fr-FR" dirty="0"/>
          </a:p>
        </p:txBody>
      </p:sp>
      <p:pic>
        <p:nvPicPr>
          <p:cNvPr id="2050" name="Picture 2" descr="C:\Documents and Settings\PROF\Local Settings\Temporary Internet Files\Content.IE5\R8KLT95N\MC90024035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620688"/>
            <a:ext cx="1769125" cy="2304256"/>
          </a:xfrm>
          <a:prstGeom prst="rect">
            <a:avLst/>
          </a:prstGeom>
          <a:noFill/>
        </p:spPr>
      </p:pic>
      <p:pic>
        <p:nvPicPr>
          <p:cNvPr id="2051" name="Picture 3" descr="C:\Documents and Settings\PROF\Local Settings\Temporary Internet Files\Content.IE5\R8KLT95N\MC90023150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149080"/>
            <a:ext cx="2565400" cy="205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332656"/>
            <a:ext cx="6048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Déterminer le taux de dioxygène au bout de 2 minutes.</a:t>
            </a:r>
            <a:endParaRPr lang="fr-FR" dirty="0"/>
          </a:p>
        </p:txBody>
      </p:sp>
      <p:pic>
        <p:nvPicPr>
          <p:cNvPr id="5" name="Image 4"/>
          <p:cNvPicPr/>
          <p:nvPr/>
        </p:nvPicPr>
        <p:blipFill>
          <a:blip r:embed="rId2" cstate="print"/>
          <a:srcRect l="5775" t="23972" r="6824" b="1895"/>
          <a:stretch>
            <a:fillRect/>
          </a:stretch>
        </p:blipFill>
        <p:spPr bwMode="auto">
          <a:xfrm>
            <a:off x="395536" y="980728"/>
            <a:ext cx="8064896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lèche vers le haut 5"/>
          <p:cNvSpPr/>
          <p:nvPr/>
        </p:nvSpPr>
        <p:spPr>
          <a:xfrm>
            <a:off x="5652120" y="5805264"/>
            <a:ext cx="144016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483768" y="5949280"/>
            <a:ext cx="2810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Je cherche les « 2 minutes »</a:t>
            </a:r>
            <a:endParaRPr lang="fr-FR" dirty="0"/>
          </a:p>
        </p:txBody>
      </p:sp>
      <p:cxnSp>
        <p:nvCxnSpPr>
          <p:cNvPr id="9" name="Connecteur droit 8"/>
          <p:cNvCxnSpPr/>
          <p:nvPr/>
        </p:nvCxnSpPr>
        <p:spPr>
          <a:xfrm rot="5400000" flipH="1" flipV="1">
            <a:off x="3527884" y="3465004"/>
            <a:ext cx="439248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5868144" y="3068960"/>
            <a:ext cx="2384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Je trace un trait vertical</a:t>
            </a:r>
            <a:endParaRPr lang="fr-FR" dirty="0"/>
          </a:p>
        </p:txBody>
      </p:sp>
      <p:cxnSp>
        <p:nvCxnSpPr>
          <p:cNvPr id="12" name="Connecteur droit 11"/>
          <p:cNvCxnSpPr/>
          <p:nvPr/>
        </p:nvCxnSpPr>
        <p:spPr>
          <a:xfrm rot="10800000">
            <a:off x="683568" y="1772816"/>
            <a:ext cx="5976664" cy="7200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259632" y="2060848"/>
            <a:ext cx="218187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dirty="0" smtClean="0"/>
              <a:t>Je relis a l’axe vertical</a:t>
            </a:r>
            <a:endParaRPr lang="fr-FR" dirty="0"/>
          </a:p>
        </p:txBody>
      </p:sp>
      <p:sp>
        <p:nvSpPr>
          <p:cNvPr id="15" name="Ellipse 14"/>
          <p:cNvSpPr/>
          <p:nvPr/>
        </p:nvSpPr>
        <p:spPr>
          <a:xfrm>
            <a:off x="467544" y="1628800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Légende encadrée 1 16"/>
          <p:cNvSpPr/>
          <p:nvPr/>
        </p:nvSpPr>
        <p:spPr>
          <a:xfrm>
            <a:off x="899592" y="3068960"/>
            <a:ext cx="1872208" cy="1512168"/>
          </a:xfrm>
          <a:prstGeom prst="borderCallout1">
            <a:avLst>
              <a:gd name="adj1" fmla="val 18750"/>
              <a:gd name="adj2" fmla="val -8333"/>
              <a:gd name="adj3" fmla="val -76093"/>
              <a:gd name="adj4" fmla="val -1318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971600" y="3284984"/>
            <a:ext cx="1695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Je lis la valeur </a:t>
            </a:r>
          </a:p>
          <a:p>
            <a:r>
              <a:rPr lang="fr-FR" dirty="0" smtClean="0"/>
              <a:t>Sur l’axe vertical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899592" y="5589240"/>
            <a:ext cx="6264696" cy="646331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Je rédige ma réponse:</a:t>
            </a:r>
          </a:p>
          <a:p>
            <a:r>
              <a:rPr lang="fr-FR" dirty="0" smtClean="0"/>
              <a:t>Au bout de 2 minutes la quantité de dioxygène est de 18 %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0" grpId="0"/>
      <p:bldP spid="14" grpId="0" animBg="1"/>
      <p:bldP spid="15" grpId="0" animBg="1"/>
      <p:bldP spid="17" grpId="0" animBg="1"/>
      <p:bldP spid="18" grpId="0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/>
          <p:nvPr/>
        </p:nvPicPr>
        <p:blipFill>
          <a:blip r:embed="rId2" cstate="print"/>
          <a:srcRect l="5775" t="23972" r="6824" b="1895"/>
          <a:stretch>
            <a:fillRect/>
          </a:stretch>
        </p:blipFill>
        <p:spPr bwMode="auto">
          <a:xfrm>
            <a:off x="251520" y="260648"/>
            <a:ext cx="8640960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611560" y="6093296"/>
            <a:ext cx="8138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/>
              <a:t>Document 2 : Evolution de la teneur en dioxygène dans l’enceinte avec ou sans souris</a:t>
            </a:r>
            <a:r>
              <a:rPr lang="fr-FR" i="1" dirty="0" smtClean="0"/>
              <a:t>.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683568" y="260648"/>
            <a:ext cx="28803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%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560" y="476672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Un graphique montre </a:t>
            </a:r>
            <a:r>
              <a:rPr lang="fr-FR" dirty="0" smtClean="0">
                <a:solidFill>
                  <a:srgbClr val="00B050"/>
                </a:solidFill>
              </a:rPr>
              <a:t>l’évolution d’un élément </a:t>
            </a:r>
            <a:r>
              <a:rPr lang="fr-FR" dirty="0" smtClean="0"/>
              <a:t>représenté sur </a:t>
            </a:r>
            <a:r>
              <a:rPr lang="fr-FR" dirty="0" smtClean="0">
                <a:solidFill>
                  <a:srgbClr val="00B050"/>
                </a:solidFill>
              </a:rPr>
              <a:t>l’axe vertical </a:t>
            </a:r>
            <a:r>
              <a:rPr lang="fr-FR" dirty="0" smtClean="0"/>
              <a:t>en </a:t>
            </a:r>
            <a:r>
              <a:rPr lang="fr-FR" dirty="0" smtClean="0">
                <a:solidFill>
                  <a:srgbClr val="FF0000"/>
                </a:solidFill>
              </a:rPr>
              <a:t>fonction d’un autre </a:t>
            </a:r>
            <a:r>
              <a:rPr lang="fr-FR" dirty="0" smtClean="0"/>
              <a:t>représenté sur l’axe </a:t>
            </a:r>
            <a:r>
              <a:rPr lang="fr-FR" dirty="0" smtClean="0">
                <a:solidFill>
                  <a:srgbClr val="FF0000"/>
                </a:solidFill>
              </a:rPr>
              <a:t>horizontal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6" name="Image 5"/>
          <p:cNvPicPr/>
          <p:nvPr/>
        </p:nvPicPr>
        <p:blipFill>
          <a:blip r:embed="rId2" cstate="print"/>
          <a:srcRect l="5775" t="23972" r="6824" b="1895"/>
          <a:stretch>
            <a:fillRect/>
          </a:stretch>
        </p:blipFill>
        <p:spPr bwMode="auto">
          <a:xfrm>
            <a:off x="251520" y="1844824"/>
            <a:ext cx="6912768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llipse 6"/>
          <p:cNvSpPr/>
          <p:nvPr/>
        </p:nvSpPr>
        <p:spPr>
          <a:xfrm>
            <a:off x="179512" y="1700808"/>
            <a:ext cx="576064" cy="57606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27584" y="4221088"/>
            <a:ext cx="1360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Evolution du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2267744" y="4221088"/>
            <a:ext cx="1604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B050"/>
                </a:solidFill>
              </a:rPr>
              <a:t>Taux d’oxygène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779912" y="4221088"/>
            <a:ext cx="1548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En fonction du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5220072" y="4221088"/>
            <a:ext cx="786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Temps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5580112" y="5013176"/>
            <a:ext cx="576064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980728"/>
            <a:ext cx="5657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Les échelles sont indiquées aux extrémités de chaque axes</a:t>
            </a:r>
            <a:endParaRPr lang="fr-FR" dirty="0"/>
          </a:p>
        </p:txBody>
      </p:sp>
      <p:pic>
        <p:nvPicPr>
          <p:cNvPr id="7" name="Image 6"/>
          <p:cNvPicPr/>
          <p:nvPr/>
        </p:nvPicPr>
        <p:blipFill>
          <a:blip r:embed="rId2" cstate="print"/>
          <a:srcRect l="5775" t="23972" r="6824" b="1895"/>
          <a:stretch>
            <a:fillRect/>
          </a:stretch>
        </p:blipFill>
        <p:spPr bwMode="auto">
          <a:xfrm>
            <a:off x="1043608" y="1556792"/>
            <a:ext cx="7632848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ZoneTexte 7"/>
          <p:cNvSpPr txBox="1"/>
          <p:nvPr/>
        </p:nvSpPr>
        <p:spPr>
          <a:xfrm>
            <a:off x="1187624" y="1556792"/>
            <a:ext cx="28803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%</a:t>
            </a:r>
            <a:endParaRPr lang="fr-FR" sz="1400" dirty="0"/>
          </a:p>
        </p:txBody>
      </p:sp>
      <p:sp>
        <p:nvSpPr>
          <p:cNvPr id="9" name="Ellipse 8"/>
          <p:cNvSpPr/>
          <p:nvPr/>
        </p:nvSpPr>
        <p:spPr>
          <a:xfrm>
            <a:off x="7236296" y="4941168"/>
            <a:ext cx="936104" cy="936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1691680" y="3068960"/>
            <a:ext cx="2112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Taux d’oxygène en %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755576" y="1340768"/>
            <a:ext cx="936104" cy="936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6084168" y="4365104"/>
            <a:ext cx="1813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Temps en Minute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476672"/>
            <a:ext cx="2616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Description d’une courbe:</a:t>
            </a:r>
            <a:endParaRPr lang="fr-FR" dirty="0"/>
          </a:p>
        </p:txBody>
      </p:sp>
      <p:pic>
        <p:nvPicPr>
          <p:cNvPr id="5" name="Image 4"/>
          <p:cNvPicPr/>
          <p:nvPr/>
        </p:nvPicPr>
        <p:blipFill>
          <a:blip r:embed="rId2" cstate="print"/>
          <a:srcRect l="5775" t="23972" r="6824" b="1895"/>
          <a:stretch>
            <a:fillRect/>
          </a:stretch>
        </p:blipFill>
        <p:spPr bwMode="auto">
          <a:xfrm>
            <a:off x="251520" y="1052736"/>
            <a:ext cx="8280920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899592" y="2852936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/>
              <a:t> On ne peut lire qu’une courbe à la fois</a:t>
            </a:r>
          </a:p>
          <a:p>
            <a:pPr>
              <a:buFont typeface="Arial" pitchFamily="34" charset="0"/>
              <a:buChar char="•"/>
            </a:pPr>
            <a:r>
              <a:rPr lang="fr-FR" dirty="0"/>
              <a:t> I</a:t>
            </a:r>
            <a:r>
              <a:rPr lang="fr-FR" dirty="0" smtClean="0"/>
              <a:t>l faut donner des valeurs avec les unités.</a:t>
            </a:r>
          </a:p>
          <a:p>
            <a:pPr>
              <a:buFont typeface="Arial" pitchFamily="34" charset="0"/>
              <a:buChar char="•"/>
            </a:pPr>
            <a:r>
              <a:rPr lang="fr-FR" dirty="0"/>
              <a:t> </a:t>
            </a:r>
            <a:r>
              <a:rPr lang="fr-FR" dirty="0" smtClean="0"/>
              <a:t>Ma description doit comporter les mots « diminution » , « augmentation » et ou «  stagnation »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899592" y="4221088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Exemple: Lecture de l’évolution de la teneur en dioxygène dans l’enceinte en présence de souris ( courbe bleu)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404664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Exemple: Description de l’évolution de la teneur en dioxygène dans l’enceinte en présence de souris ( courbe bleu)</a:t>
            </a:r>
            <a:endParaRPr lang="fr-FR" dirty="0"/>
          </a:p>
        </p:txBody>
      </p:sp>
      <p:pic>
        <p:nvPicPr>
          <p:cNvPr id="5" name="Image 4"/>
          <p:cNvPicPr/>
          <p:nvPr/>
        </p:nvPicPr>
        <p:blipFill>
          <a:blip r:embed="rId2" cstate="print"/>
          <a:srcRect l="5775" t="23972" r="6824" b="1895"/>
          <a:stretch>
            <a:fillRect/>
          </a:stretch>
        </p:blipFill>
        <p:spPr bwMode="auto">
          <a:xfrm>
            <a:off x="251520" y="1268760"/>
            <a:ext cx="8424936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899592" y="3212976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B050"/>
                </a:solidFill>
              </a:rPr>
              <a:t>Au temps 0 le taux de dioxygène dans l’air est de 20 %. </a:t>
            </a:r>
            <a:r>
              <a:rPr lang="fr-FR" dirty="0" smtClean="0">
                <a:solidFill>
                  <a:srgbClr val="0070C0"/>
                </a:solidFill>
              </a:rPr>
              <a:t>Au bout de 3 minutes d’expérimentation il est de</a:t>
            </a:r>
            <a:r>
              <a:rPr lang="fr-FR" dirty="0" smtClean="0">
                <a:solidFill>
                  <a:srgbClr val="0070C0"/>
                </a:solidFill>
              </a:rPr>
              <a:t> 17 %</a:t>
            </a:r>
            <a:r>
              <a:rPr lang="fr-FR" dirty="0" smtClean="0"/>
              <a:t>. </a:t>
            </a:r>
            <a:r>
              <a:rPr lang="fr-FR" dirty="0" smtClean="0">
                <a:solidFill>
                  <a:srgbClr val="FF0000"/>
                </a:solidFill>
              </a:rPr>
              <a:t>Il y a donc une diminution de la quantité de dioxygène en fonction du temps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Flèche vers le bas 6"/>
          <p:cNvSpPr/>
          <p:nvPr/>
        </p:nvSpPr>
        <p:spPr>
          <a:xfrm>
            <a:off x="611560" y="980728"/>
            <a:ext cx="144016" cy="720080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vers le bas 7"/>
          <p:cNvSpPr/>
          <p:nvPr/>
        </p:nvSpPr>
        <p:spPr>
          <a:xfrm>
            <a:off x="8316416" y="1628800"/>
            <a:ext cx="144016" cy="72008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PROF\Local Settings\Temporary Internet Files\Content.IE5\ETHPOGU5\MC90041132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1"/>
            <a:ext cx="3247547" cy="2592288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067944" y="764704"/>
            <a:ext cx="20190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pièges</a:t>
            </a:r>
            <a:endParaRPr lang="fr-FR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763688" y="3212976"/>
            <a:ext cx="50348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000" b="1" dirty="0" smtClean="0"/>
              <a:t> Une courbe ne monte pas et ne descend pas</a:t>
            </a:r>
            <a:endParaRPr lang="fr-FR" sz="20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835696" y="3933056"/>
            <a:ext cx="70280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000" b="1" dirty="0" smtClean="0"/>
              <a:t> Une courbe peut évoluer vers l’augmentation ou la diminution:</a:t>
            </a:r>
          </a:p>
          <a:p>
            <a:r>
              <a:rPr lang="fr-FR" sz="2000" b="1" dirty="0" smtClean="0"/>
              <a:t>Il faut préciser</a:t>
            </a:r>
            <a:endParaRPr lang="fr-F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39552" y="404664"/>
            <a:ext cx="3002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Exemple de questions posées: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187624" y="908720"/>
            <a:ext cx="64651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FR" dirty="0" smtClean="0"/>
              <a:t> Décrire l’évolution du taux de dioxygène en fonction du temps.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 Déterminer le taux de dioxygène au bout de 2 minutes.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 Comparer deux courbes (voir fiche méthode comparer)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404664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Exemple: Description de l’évolution de la teneur en dioxygène dans l’enceinte en présence de souris ( courbe bleu)</a:t>
            </a:r>
            <a:endParaRPr lang="fr-FR" dirty="0"/>
          </a:p>
        </p:txBody>
      </p:sp>
      <p:pic>
        <p:nvPicPr>
          <p:cNvPr id="5" name="Image 4"/>
          <p:cNvPicPr/>
          <p:nvPr/>
        </p:nvPicPr>
        <p:blipFill>
          <a:blip r:embed="rId2" cstate="print"/>
          <a:srcRect l="5775" t="23972" r="6824" b="1895"/>
          <a:stretch>
            <a:fillRect/>
          </a:stretch>
        </p:blipFill>
        <p:spPr bwMode="auto">
          <a:xfrm>
            <a:off x="251520" y="1268760"/>
            <a:ext cx="8424936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899592" y="3212976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B050"/>
                </a:solidFill>
              </a:rPr>
              <a:t>Au temps 0 le taux de dioxygène dans l’air est de 20 %. </a:t>
            </a:r>
            <a:r>
              <a:rPr lang="fr-FR" dirty="0" smtClean="0">
                <a:solidFill>
                  <a:srgbClr val="0070C0"/>
                </a:solidFill>
              </a:rPr>
              <a:t>Au bout de 3 minutes d’expérimentation il est de</a:t>
            </a:r>
            <a:r>
              <a:rPr lang="fr-FR" dirty="0" smtClean="0">
                <a:solidFill>
                  <a:srgbClr val="0070C0"/>
                </a:solidFill>
              </a:rPr>
              <a:t> 17 %</a:t>
            </a:r>
            <a:r>
              <a:rPr lang="fr-FR" dirty="0" smtClean="0"/>
              <a:t>. </a:t>
            </a:r>
            <a:r>
              <a:rPr lang="fr-FR" dirty="0" smtClean="0">
                <a:solidFill>
                  <a:srgbClr val="FF0000"/>
                </a:solidFill>
              </a:rPr>
              <a:t>Il y a donc une diminution de la quantité de dioxygène en fonction du temps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Flèche vers le bas 6"/>
          <p:cNvSpPr/>
          <p:nvPr/>
        </p:nvSpPr>
        <p:spPr>
          <a:xfrm>
            <a:off x="611560" y="980728"/>
            <a:ext cx="144016" cy="720080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vers le bas 7"/>
          <p:cNvSpPr/>
          <p:nvPr/>
        </p:nvSpPr>
        <p:spPr>
          <a:xfrm>
            <a:off x="8316416" y="1628800"/>
            <a:ext cx="144016" cy="72008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336</Words>
  <Application>Microsoft Office PowerPoint</Application>
  <PresentationFormat>Affichage à l'écran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Point méthode : décrire un graphique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Company>CLG NUMERIQUE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Activité : Découverte de la nature des échanges gazeux lors de la respiration</dc:title>
  <dc:creator>CLG NUMERIQUE</dc:creator>
  <cp:lastModifiedBy>CLG NUMERIQUE</cp:lastModifiedBy>
  <cp:revision>7</cp:revision>
  <dcterms:created xsi:type="dcterms:W3CDTF">2011-09-11T12:38:31Z</dcterms:created>
  <dcterms:modified xsi:type="dcterms:W3CDTF">2011-09-11T13:42:36Z</dcterms:modified>
</cp:coreProperties>
</file>